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Quattrocento" panose="020F0502020204030204" pitchFamily="18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5B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7744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65676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Customer Shopping Behavior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42376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Summary of insights from 3,900 transactional records across categories to inform revenue, segmentation, product, and subscription strategy.</a:t>
            </a:r>
            <a:endParaRPr lang="en-US" sz="18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6E0F53-40C3-4532-9ED1-3572EF68942E}"/>
              </a:ext>
            </a:extLst>
          </p:cNvPr>
          <p:cNvSpPr/>
          <p:nvPr/>
        </p:nvSpPr>
        <p:spPr>
          <a:xfrm>
            <a:off x="12789568" y="7640053"/>
            <a:ext cx="1840832" cy="589547"/>
          </a:xfrm>
          <a:prstGeom prst="rect">
            <a:avLst/>
          </a:prstGeom>
          <a:solidFill>
            <a:srgbClr val="295B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76738" y="532209"/>
            <a:ext cx="4450913" cy="438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Business Recommendations</a:t>
            </a:r>
            <a:endParaRPr lang="en-US" sz="2750" dirty="0"/>
          </a:p>
        </p:txBody>
      </p:sp>
      <p:sp>
        <p:nvSpPr>
          <p:cNvPr id="3" name="Shape 1"/>
          <p:cNvSpPr/>
          <p:nvPr/>
        </p:nvSpPr>
        <p:spPr>
          <a:xfrm>
            <a:off x="2476738" y="1379458"/>
            <a:ext cx="2349579" cy="1804273"/>
          </a:xfrm>
          <a:prstGeom prst="roundRect">
            <a:avLst>
              <a:gd name="adj" fmla="val 4054"/>
            </a:avLst>
          </a:prstGeom>
          <a:solidFill>
            <a:srgbClr val="123332"/>
          </a:solidFill>
          <a:ln/>
        </p:spPr>
      </p:sp>
      <p:sp>
        <p:nvSpPr>
          <p:cNvPr id="4" name="Shape 2"/>
          <p:cNvSpPr/>
          <p:nvPr/>
        </p:nvSpPr>
        <p:spPr>
          <a:xfrm>
            <a:off x="2476738" y="1364218"/>
            <a:ext cx="2349579" cy="60960"/>
          </a:xfrm>
          <a:prstGeom prst="roundRect">
            <a:avLst>
              <a:gd name="adj" fmla="val 36666"/>
            </a:avLst>
          </a:prstGeom>
          <a:solidFill>
            <a:srgbClr val="EF9C82"/>
          </a:solidFill>
          <a:ln/>
        </p:spPr>
      </p:sp>
      <p:sp>
        <p:nvSpPr>
          <p:cNvPr id="5" name="Shape 3"/>
          <p:cNvSpPr/>
          <p:nvPr/>
        </p:nvSpPr>
        <p:spPr>
          <a:xfrm>
            <a:off x="3428047" y="1155978"/>
            <a:ext cx="446961" cy="446961"/>
          </a:xfrm>
          <a:prstGeom prst="roundRect">
            <a:avLst>
              <a:gd name="adj" fmla="val 204582"/>
            </a:avLst>
          </a:prstGeom>
          <a:solidFill>
            <a:srgbClr val="EF9C82"/>
          </a:solidFill>
          <a:ln/>
        </p:spPr>
      </p:sp>
      <p:sp>
        <p:nvSpPr>
          <p:cNvPr id="6" name="Text 4"/>
          <p:cNvSpPr/>
          <p:nvPr/>
        </p:nvSpPr>
        <p:spPr>
          <a:xfrm>
            <a:off x="2640925" y="1751886"/>
            <a:ext cx="1752957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Boost Subscriptions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2640925" y="2026563"/>
            <a:ext cx="2021205" cy="580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Promote exclusive benefits to raise subscriber conversion and lifetime value.</a:t>
            </a:r>
            <a:endParaRPr lang="en-US" sz="1150" dirty="0"/>
          </a:p>
        </p:txBody>
      </p:sp>
      <p:sp>
        <p:nvSpPr>
          <p:cNvPr id="8" name="Shape 6"/>
          <p:cNvSpPr/>
          <p:nvPr/>
        </p:nvSpPr>
        <p:spPr>
          <a:xfrm>
            <a:off x="4919067" y="1379458"/>
            <a:ext cx="2349698" cy="1804273"/>
          </a:xfrm>
          <a:prstGeom prst="roundRect">
            <a:avLst>
              <a:gd name="adj" fmla="val 4054"/>
            </a:avLst>
          </a:prstGeom>
          <a:solidFill>
            <a:srgbClr val="123332"/>
          </a:solidFill>
          <a:ln/>
        </p:spPr>
      </p:sp>
      <p:sp>
        <p:nvSpPr>
          <p:cNvPr id="9" name="Shape 7"/>
          <p:cNvSpPr/>
          <p:nvPr/>
        </p:nvSpPr>
        <p:spPr>
          <a:xfrm>
            <a:off x="4919067" y="1364218"/>
            <a:ext cx="2349698" cy="60960"/>
          </a:xfrm>
          <a:prstGeom prst="roundRect">
            <a:avLst>
              <a:gd name="adj" fmla="val 36666"/>
            </a:avLst>
          </a:prstGeom>
          <a:solidFill>
            <a:srgbClr val="EF9C82"/>
          </a:solidFill>
          <a:ln/>
        </p:spPr>
      </p:sp>
      <p:sp>
        <p:nvSpPr>
          <p:cNvPr id="10" name="Shape 8"/>
          <p:cNvSpPr/>
          <p:nvPr/>
        </p:nvSpPr>
        <p:spPr>
          <a:xfrm>
            <a:off x="5870377" y="1155978"/>
            <a:ext cx="446961" cy="446961"/>
          </a:xfrm>
          <a:prstGeom prst="roundRect">
            <a:avLst>
              <a:gd name="adj" fmla="val 204582"/>
            </a:avLst>
          </a:prstGeom>
          <a:solidFill>
            <a:srgbClr val="EF9C82"/>
          </a:solidFill>
          <a:ln/>
        </p:spPr>
      </p:sp>
      <p:sp>
        <p:nvSpPr>
          <p:cNvPr id="11" name="Text 9"/>
          <p:cNvSpPr/>
          <p:nvPr/>
        </p:nvSpPr>
        <p:spPr>
          <a:xfrm>
            <a:off x="5083254" y="1751886"/>
            <a:ext cx="2021324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Customer Loyalty Programs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5083254" y="2245638"/>
            <a:ext cx="2021324" cy="580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Reward repeat buyers to move them into the Loyal segment.</a:t>
            </a:r>
            <a:endParaRPr lang="en-US" sz="1150" dirty="0"/>
          </a:p>
        </p:txBody>
      </p:sp>
      <p:sp>
        <p:nvSpPr>
          <p:cNvPr id="13" name="Shape 11"/>
          <p:cNvSpPr/>
          <p:nvPr/>
        </p:nvSpPr>
        <p:spPr>
          <a:xfrm>
            <a:off x="7361515" y="1379458"/>
            <a:ext cx="2349579" cy="1804273"/>
          </a:xfrm>
          <a:prstGeom prst="roundRect">
            <a:avLst>
              <a:gd name="adj" fmla="val 4054"/>
            </a:avLst>
          </a:prstGeom>
          <a:solidFill>
            <a:srgbClr val="123332"/>
          </a:solidFill>
          <a:ln/>
        </p:spPr>
      </p:sp>
      <p:sp>
        <p:nvSpPr>
          <p:cNvPr id="14" name="Shape 12"/>
          <p:cNvSpPr/>
          <p:nvPr/>
        </p:nvSpPr>
        <p:spPr>
          <a:xfrm>
            <a:off x="7361515" y="1364218"/>
            <a:ext cx="2349579" cy="60960"/>
          </a:xfrm>
          <a:prstGeom prst="roundRect">
            <a:avLst>
              <a:gd name="adj" fmla="val 36666"/>
            </a:avLst>
          </a:prstGeom>
          <a:solidFill>
            <a:srgbClr val="EF9C82"/>
          </a:solidFill>
          <a:ln/>
        </p:spPr>
      </p:sp>
      <p:sp>
        <p:nvSpPr>
          <p:cNvPr id="15" name="Shape 13"/>
          <p:cNvSpPr/>
          <p:nvPr/>
        </p:nvSpPr>
        <p:spPr>
          <a:xfrm>
            <a:off x="8312825" y="1155978"/>
            <a:ext cx="446961" cy="446961"/>
          </a:xfrm>
          <a:prstGeom prst="roundRect">
            <a:avLst>
              <a:gd name="adj" fmla="val 204582"/>
            </a:avLst>
          </a:prstGeom>
          <a:solidFill>
            <a:srgbClr val="EF9C82"/>
          </a:solidFill>
          <a:ln/>
        </p:spPr>
      </p:sp>
      <p:sp>
        <p:nvSpPr>
          <p:cNvPr id="16" name="Text 14"/>
          <p:cNvSpPr/>
          <p:nvPr/>
        </p:nvSpPr>
        <p:spPr>
          <a:xfrm>
            <a:off x="7525703" y="1751886"/>
            <a:ext cx="1836420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Review Discount Policy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7525703" y="2026563"/>
            <a:ext cx="2021205" cy="7739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Balance promotional lift with margin impact—focus on non-discounted promotion for top-rated items.</a:t>
            </a:r>
            <a:endParaRPr lang="en-US" sz="1150" dirty="0"/>
          </a:p>
        </p:txBody>
      </p:sp>
      <p:sp>
        <p:nvSpPr>
          <p:cNvPr id="18" name="Shape 16"/>
          <p:cNvSpPr/>
          <p:nvPr/>
        </p:nvSpPr>
        <p:spPr>
          <a:xfrm>
            <a:off x="9803844" y="1379458"/>
            <a:ext cx="2349698" cy="1804273"/>
          </a:xfrm>
          <a:prstGeom prst="roundRect">
            <a:avLst>
              <a:gd name="adj" fmla="val 4054"/>
            </a:avLst>
          </a:prstGeom>
          <a:solidFill>
            <a:srgbClr val="123332"/>
          </a:solidFill>
          <a:ln/>
        </p:spPr>
      </p:sp>
      <p:sp>
        <p:nvSpPr>
          <p:cNvPr id="19" name="Shape 17"/>
          <p:cNvSpPr/>
          <p:nvPr/>
        </p:nvSpPr>
        <p:spPr>
          <a:xfrm>
            <a:off x="9803844" y="1364218"/>
            <a:ext cx="2349698" cy="60960"/>
          </a:xfrm>
          <a:prstGeom prst="roundRect">
            <a:avLst>
              <a:gd name="adj" fmla="val 36666"/>
            </a:avLst>
          </a:prstGeom>
          <a:solidFill>
            <a:srgbClr val="EF9C82"/>
          </a:solidFill>
          <a:ln/>
        </p:spPr>
      </p:sp>
      <p:sp>
        <p:nvSpPr>
          <p:cNvPr id="20" name="Shape 18"/>
          <p:cNvSpPr/>
          <p:nvPr/>
        </p:nvSpPr>
        <p:spPr>
          <a:xfrm>
            <a:off x="10755154" y="1155978"/>
            <a:ext cx="446961" cy="446961"/>
          </a:xfrm>
          <a:prstGeom prst="roundRect">
            <a:avLst>
              <a:gd name="adj" fmla="val 204582"/>
            </a:avLst>
          </a:prstGeom>
          <a:solidFill>
            <a:srgbClr val="EF9C82"/>
          </a:solidFill>
          <a:ln/>
        </p:spPr>
      </p:sp>
      <p:sp>
        <p:nvSpPr>
          <p:cNvPr id="21" name="Text 19"/>
          <p:cNvSpPr/>
          <p:nvPr/>
        </p:nvSpPr>
        <p:spPr>
          <a:xfrm>
            <a:off x="9968032" y="1751886"/>
            <a:ext cx="2021324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Product Positioning &amp; Targets</a:t>
            </a:r>
            <a:endParaRPr lang="en-US" sz="1350" dirty="0"/>
          </a:p>
        </p:txBody>
      </p:sp>
      <p:sp>
        <p:nvSpPr>
          <p:cNvPr id="22" name="Text 20"/>
          <p:cNvSpPr/>
          <p:nvPr/>
        </p:nvSpPr>
        <p:spPr>
          <a:xfrm>
            <a:off x="9968032" y="2245638"/>
            <a:ext cx="2021324" cy="7739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Highlight top-rated and best-selling products; target high-revenue age groups and express-shipping users.</a:t>
            </a:r>
            <a:endParaRPr lang="en-US" sz="1150" dirty="0"/>
          </a:p>
        </p:txBody>
      </p:sp>
      <p:pic>
        <p:nvPicPr>
          <p:cNvPr id="2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738" y="3392329"/>
            <a:ext cx="3150632" cy="4200763"/>
          </a:xfrm>
          <a:prstGeom prst="rect">
            <a:avLst/>
          </a:prstGeom>
        </p:spPr>
      </p:pic>
      <p:sp>
        <p:nvSpPr>
          <p:cNvPr id="24" name="Text 21"/>
          <p:cNvSpPr/>
          <p:nvPr/>
        </p:nvSpPr>
        <p:spPr>
          <a:xfrm>
            <a:off x="5998369" y="5299234"/>
            <a:ext cx="6162675" cy="386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Next steps: operationalize SQL queries into dashboard widgets, A/B test subscription offers, and monitor discount performance by SKU.</a:t>
            </a:r>
            <a:endParaRPr lang="en-US" sz="115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8166A4-86CB-89E7-8314-171E6DF5A480}"/>
              </a:ext>
            </a:extLst>
          </p:cNvPr>
          <p:cNvSpPr/>
          <p:nvPr/>
        </p:nvSpPr>
        <p:spPr>
          <a:xfrm>
            <a:off x="12789568" y="7640053"/>
            <a:ext cx="1840832" cy="589547"/>
          </a:xfrm>
          <a:prstGeom prst="rect">
            <a:avLst/>
          </a:prstGeom>
          <a:solidFill>
            <a:srgbClr val="295B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2119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Project Overview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353389"/>
            <a:ext cx="8216265" cy="45858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45491" y="241518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Scope &amp; Goal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45491" y="3006447"/>
            <a:ext cx="41546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Analyze 3,900 purchases to uncover spending patterns, customer segments, product preferences, and subscription behavior to guide strategy.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645491" y="516088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Dataset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645491" y="5752147"/>
            <a:ext cx="41546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18 columns including demographics, purchase details, behavior signals; 37 missing review ratings.</a:t>
            </a:r>
            <a:endParaRPr lang="en-US" sz="18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C364CF-6411-DAFC-C143-15482EE750C5}"/>
              </a:ext>
            </a:extLst>
          </p:cNvPr>
          <p:cNvSpPr/>
          <p:nvPr/>
        </p:nvSpPr>
        <p:spPr>
          <a:xfrm>
            <a:off x="12789568" y="7640053"/>
            <a:ext cx="1840832" cy="589547"/>
          </a:xfrm>
          <a:prstGeom prst="rect">
            <a:avLst/>
          </a:prstGeom>
          <a:solidFill>
            <a:srgbClr val="295B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4976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7838" y="3512582"/>
            <a:ext cx="7868007" cy="670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Preparation &amp; EDA (Python)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97838" y="4508659"/>
            <a:ext cx="3095863" cy="3058001"/>
          </a:xfrm>
          <a:prstGeom prst="roundRect">
            <a:avLst>
              <a:gd name="adj" fmla="val 111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25723" y="4736544"/>
            <a:ext cx="2640092" cy="670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Loading &amp; Exploration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25723" y="5537359"/>
            <a:ext cx="2640092" cy="1424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Imported with pandas; used df.info() and describe() for structure and summary stats.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110752" y="4508659"/>
            <a:ext cx="3095863" cy="3058001"/>
          </a:xfrm>
          <a:prstGeom prst="roundRect">
            <a:avLst>
              <a:gd name="adj" fmla="val 1118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4338638" y="4736544"/>
            <a:ext cx="2640092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Missing Data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4338638" y="5202079"/>
            <a:ext cx="2640092" cy="1068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Imputed 37 null review ratings using median per product category.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3666" y="4508659"/>
            <a:ext cx="3095863" cy="3058001"/>
          </a:xfrm>
          <a:prstGeom prst="roundRect">
            <a:avLst>
              <a:gd name="adj" fmla="val 1118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7651552" y="4736544"/>
            <a:ext cx="2640092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Standardization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7651552" y="5202079"/>
            <a:ext cx="2640092" cy="1068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Renamed columns to snake_case for readability and docs.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736580" y="4508659"/>
            <a:ext cx="3095982" cy="3058001"/>
          </a:xfrm>
          <a:prstGeom prst="roundRect">
            <a:avLst>
              <a:gd name="adj" fmla="val 1118"/>
            </a:avLst>
          </a:prstGeom>
          <a:solidFill>
            <a:srgbClr val="315251"/>
          </a:solidFill>
          <a:ln/>
        </p:spPr>
      </p:sp>
      <p:sp>
        <p:nvSpPr>
          <p:cNvPr id="14" name="Text 11"/>
          <p:cNvSpPr/>
          <p:nvPr/>
        </p:nvSpPr>
        <p:spPr>
          <a:xfrm>
            <a:off x="10964466" y="4736544"/>
            <a:ext cx="2640211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Feature Engineering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964466" y="5202079"/>
            <a:ext cx="2640211" cy="2136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Added age_group bins and purchase_frequency_days; dropped promo_code_used (redundant).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3C824B-FA2F-E703-8E64-0AF26AE8CB3C}"/>
              </a:ext>
            </a:extLst>
          </p:cNvPr>
          <p:cNvSpPr/>
          <p:nvPr/>
        </p:nvSpPr>
        <p:spPr>
          <a:xfrm>
            <a:off x="12789568" y="7640053"/>
            <a:ext cx="1840832" cy="589547"/>
          </a:xfrm>
          <a:prstGeom prst="rect">
            <a:avLst/>
          </a:prstGeom>
          <a:solidFill>
            <a:srgbClr val="295B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693" y="613410"/>
            <a:ext cx="7324963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Consistency &amp; Integration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693" y="1814989"/>
            <a:ext cx="4220408" cy="56271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52837" y="4283750"/>
            <a:ext cx="830437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Verified consistency across discount and promo fields; connected cleaned DataFrame to PostgreSQL for structured SQL analysis and reporting.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4CF136-6B0F-20B7-D880-8A4C3B28EEFD}"/>
              </a:ext>
            </a:extLst>
          </p:cNvPr>
          <p:cNvSpPr/>
          <p:nvPr/>
        </p:nvSpPr>
        <p:spPr>
          <a:xfrm>
            <a:off x="12789568" y="7640053"/>
            <a:ext cx="1840832" cy="589547"/>
          </a:xfrm>
          <a:prstGeom prst="rect">
            <a:avLst/>
          </a:prstGeom>
          <a:solidFill>
            <a:srgbClr val="295B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13579"/>
            <a:ext cx="1000637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Revenue &amp; Demographics (SQL Results)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345769"/>
            <a:ext cx="8216265" cy="46010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45491" y="3149441"/>
            <a:ext cx="41546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Male customers generated higher total revenue than female customers in the dataset.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9645491" y="4687328"/>
            <a:ext cx="4154686" cy="37505"/>
          </a:xfrm>
          <a:prstGeom prst="rect">
            <a:avLst/>
          </a:prstGeom>
          <a:solidFill>
            <a:srgbClr val="F9EEE7">
              <a:alpha val="5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645491" y="4993958"/>
            <a:ext cx="41546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Average purchase amount across the dataset: </a:t>
            </a:r>
            <a:r>
              <a:rPr lang="en-US" sz="1850" dirty="0">
                <a:solidFill>
                  <a:srgbClr val="1D4241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$59.76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Average review rating: </a:t>
            </a:r>
            <a:r>
              <a:rPr lang="en-US" sz="1850" dirty="0">
                <a:solidFill>
                  <a:srgbClr val="1D4241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3.75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  <a:endParaRPr lang="en-US" sz="18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ED1DEB-1057-268A-9716-78B29430CDC7}"/>
              </a:ext>
            </a:extLst>
          </p:cNvPr>
          <p:cNvSpPr/>
          <p:nvPr/>
        </p:nvSpPr>
        <p:spPr>
          <a:xfrm>
            <a:off x="12789568" y="7640053"/>
            <a:ext cx="1840832" cy="589547"/>
          </a:xfrm>
          <a:prstGeom prst="rect">
            <a:avLst/>
          </a:prstGeom>
          <a:solidFill>
            <a:srgbClr val="295B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21199"/>
            <a:ext cx="643032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Product &amp; Rating Insights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353389"/>
            <a:ext cx="8216265" cy="45858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45491" y="2555438"/>
            <a:ext cx="398109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Top Products by Average Rating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45491" y="3146703"/>
            <a:ext cx="4154686" cy="2249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Gloves — 3.86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Sandals — 3.84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Boots — 3.82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Hat — 3.80</a:t>
            </a:r>
            <a:endParaRPr lang="en-US" sz="1850" dirty="0"/>
          </a:p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Skirt — 3.78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645491" y="5612011"/>
            <a:ext cx="41546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Highlight these in merchandising and campaigns to leverage positive reviews.</a:t>
            </a:r>
            <a:endParaRPr lang="en-US" sz="18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62BD96-E3C4-F3C5-44FB-BD8DC10ECD01}"/>
              </a:ext>
            </a:extLst>
          </p:cNvPr>
          <p:cNvSpPr/>
          <p:nvPr/>
        </p:nvSpPr>
        <p:spPr>
          <a:xfrm>
            <a:off x="12789568" y="7640053"/>
            <a:ext cx="1840832" cy="589547"/>
          </a:xfrm>
          <a:prstGeom prst="rect">
            <a:avLst/>
          </a:prstGeom>
          <a:solidFill>
            <a:srgbClr val="295B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13579"/>
            <a:ext cx="744616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Shipping &amp; Discount Patterns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345769"/>
            <a:ext cx="8216265" cy="46010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45491" y="3105864"/>
            <a:ext cx="388965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45491" y="3697129"/>
            <a:ext cx="41546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Top items with highest discounted purchase rates: Hat (50.00%), Sneakers (49.66%), Coat (49.07%), Sweater (48.17%), Pants (47.37%).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645491" y="5444609"/>
            <a:ext cx="41546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Consider margin impact when running promotions on these SKUs.</a:t>
            </a:r>
            <a:endParaRPr lang="en-US" sz="18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E5202D-B874-9373-AD6F-03C6964B4210}"/>
              </a:ext>
            </a:extLst>
          </p:cNvPr>
          <p:cNvSpPr/>
          <p:nvPr/>
        </p:nvSpPr>
        <p:spPr>
          <a:xfrm>
            <a:off x="12789568" y="7640053"/>
            <a:ext cx="1840832" cy="589547"/>
          </a:xfrm>
          <a:prstGeom prst="rect">
            <a:avLst/>
          </a:prstGeom>
          <a:solidFill>
            <a:srgbClr val="295B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96735" y="512564"/>
            <a:ext cx="4606885" cy="526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Customer Segmentation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735" y="3297079"/>
            <a:ext cx="1037630" cy="129694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96735" y="4761667"/>
            <a:ext cx="2108121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Loyal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1496735" y="5159216"/>
            <a:ext cx="2358509" cy="501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3,116 customers — largest segment.</a:t>
            </a:r>
            <a:endParaRPr lang="en-US" sz="1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884" y="3297079"/>
            <a:ext cx="1037630" cy="129694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022884" y="4761667"/>
            <a:ext cx="2108121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New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4022884" y="5159216"/>
            <a:ext cx="2358509" cy="501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83 customers — onboarding focus.</a:t>
            </a:r>
            <a:endParaRPr lang="en-US" sz="1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9033" y="3297079"/>
            <a:ext cx="1037630" cy="129694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549033" y="4761667"/>
            <a:ext cx="2108121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Returning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6549033" y="5159216"/>
            <a:ext cx="2358509" cy="501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701 customers — nurture to loyalty.</a:t>
            </a:r>
            <a:endParaRPr lang="en-US" sz="1400" dirty="0"/>
          </a:p>
        </p:txBody>
      </p:sp>
      <p:sp>
        <p:nvSpPr>
          <p:cNvPr id="12" name="Text 7"/>
          <p:cNvSpPr/>
          <p:nvPr/>
        </p:nvSpPr>
        <p:spPr>
          <a:xfrm>
            <a:off x="9352359" y="1361242"/>
            <a:ext cx="3788688" cy="1002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Repeat buyers (&gt;5 purchases): primarily non-subscribers vs. subscribers — check retention levers to convert returning buyers into loyal subscribers.</a:t>
            </a:r>
            <a:endParaRPr lang="en-US" sz="14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2359" y="2514600"/>
            <a:ext cx="3788688" cy="505158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B56AE7-871D-C5CA-2BD2-13307A046EE6}"/>
              </a:ext>
            </a:extLst>
          </p:cNvPr>
          <p:cNvSpPr/>
          <p:nvPr/>
        </p:nvSpPr>
        <p:spPr>
          <a:xfrm>
            <a:off x="12789568" y="7640053"/>
            <a:ext cx="1840832" cy="589547"/>
          </a:xfrm>
          <a:prstGeom prst="rect">
            <a:avLst/>
          </a:prstGeom>
          <a:solidFill>
            <a:srgbClr val="295B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7990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Dashboard Highlights (Power BI)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946916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318623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Metrics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681770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Customers: 3.9K • Avg Purchase: $59.76 • Avg Rating: 3.75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946916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318623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Subscription Mix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3681770"/>
            <a:ext cx="31359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Yes 27% • No 73%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309473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55487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Revenue by Category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6044327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Clothing 100K • Accessories 70K • Footwear 30K • Outerwear 20K</a:t>
            </a:r>
            <a:endParaRPr lang="en-US" sz="18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E41D5A-FED5-3666-98E5-9FF90847E667}"/>
              </a:ext>
            </a:extLst>
          </p:cNvPr>
          <p:cNvSpPr/>
          <p:nvPr/>
        </p:nvSpPr>
        <p:spPr>
          <a:xfrm>
            <a:off x="0" y="0"/>
            <a:ext cx="1840832" cy="589547"/>
          </a:xfrm>
          <a:prstGeom prst="rect">
            <a:avLst/>
          </a:prstGeom>
          <a:solidFill>
            <a:srgbClr val="295B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474</Words>
  <Application>Microsoft Office PowerPoint</Application>
  <PresentationFormat>Custom</PresentationFormat>
  <Paragraphs>68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Quattrocento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ansarisaniya2199@gmail.com</cp:lastModifiedBy>
  <cp:revision>2</cp:revision>
  <dcterms:created xsi:type="dcterms:W3CDTF">2026-02-19T06:44:38Z</dcterms:created>
  <dcterms:modified xsi:type="dcterms:W3CDTF">2026-02-19T06:48:25Z</dcterms:modified>
</cp:coreProperties>
</file>